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7" r:id="rId3"/>
    <p:sldId id="29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03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A61A-5D09-43CE-B759-3FC48221B5AB}" type="datetimeFigureOut">
              <a:rPr lang="nl-NL" smtClean="0"/>
              <a:pPr/>
              <a:t>21-9-2016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F5A9D-990E-4495-B63C-83399B3B076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22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Eerste week met IF </a:t>
            </a:r>
            <a:r>
              <a:rPr lang="nl-NL" dirty="0" err="1"/>
              <a:t>hs</a:t>
            </a:r>
            <a:r>
              <a:rPr lang="nl-NL" dirty="0"/>
              <a:t> 1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Vergelijk met</a:t>
            </a:r>
            <a:r>
              <a:rPr lang="nl-NL" baseline="0" dirty="0"/>
              <a:t> andere </a:t>
            </a:r>
            <a:r>
              <a:rPr lang="nl-NL" baseline="0" dirty="0" err="1"/>
              <a:t>therapieen</a:t>
            </a:r>
            <a:r>
              <a:rPr lang="nl-NL" baseline="0" dirty="0"/>
              <a:t>, </a:t>
            </a:r>
            <a:r>
              <a:rPr lang="nl-NL" baseline="0" dirty="0" err="1"/>
              <a:t>fysio</a:t>
            </a:r>
            <a:r>
              <a:rPr lang="nl-NL" baseline="0" dirty="0"/>
              <a:t>, </a:t>
            </a:r>
            <a:r>
              <a:rPr lang="nl-NL" baseline="0" dirty="0" err="1"/>
              <a:t>psycho</a:t>
            </a:r>
            <a:r>
              <a:rPr lang="nl-NL" baseline="0" dirty="0"/>
              <a:t>, , FP is echter de meest gebruikelijke  therapie, waarom denken jullie dat 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Bij Elke</a:t>
            </a:r>
            <a:r>
              <a:rPr lang="nl-NL" baseline="0" dirty="0"/>
              <a:t> weg en vorm hoort een ander advies, uiteindelijk moet je als assistent het juiste gebruik aan de patiënt kunnen uitleggen.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Nadeel rectaal: onregelmatige</a:t>
            </a:r>
            <a:r>
              <a:rPr lang="nl-NL" baseline="0" dirty="0"/>
              <a:t> opname, je weet niet hoelang het daar blijft.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F5A9D-990E-4495-B63C-83399B3B0769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  <a:latin typeface="Comic Sans MS" pitchFamily="66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292929"/>
                </a:solidFill>
                <a:latin typeface="Comic Sans MS" pitchFamily="66" charset="0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292929"/>
                </a:solidFill>
                <a:latin typeface="Comic Sans MS" pitchFamily="66" charset="0"/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50D0D-7ED0-432F-B53A-60420972B810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BA03-C68E-4F1A-B661-320802874E08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2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AF34-048B-4D6F-BADB-2BDA19BF633E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9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E1C43-4009-4804-A769-E4EC0617C5D5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1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F1911-13F4-44B3-9764-B08637D5B35C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9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6BDE-1B02-427E-A0A4-FC1054DE5D1E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019AE-30D9-4317-A0CD-5102D2A77C1F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36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E53CD-9B0A-4926-AAC0-0F430F9F3820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7CE6E-FE5C-4C91-8E8F-77EE5825F0F0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4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FF255-645F-4E30-BB40-476B4E3E6F7C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0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6269-BA75-4604-A1D7-1DDC158C5369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73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292929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>
                <a:solidFill>
                  <a:srgbClr val="292929"/>
                </a:solidFill>
              </a:rPr>
              <a:t>Hfst 1 Pijnstillers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B312B-61E9-449E-9BAA-2FEDFD3378DB}" type="slidenum">
              <a:rPr lang="nl-NL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292929"/>
              </a:solidFill>
              <a:latin typeface="Comic Sans MS" pitchFamily="66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solidFill>
                  <a:srgbClr val="292929"/>
                </a:solidFill>
                <a:latin typeface="Comic Sans MS" pitchFamily="66" charset="0"/>
              </a:rPr>
              <a:t>Hfst 1 Pijnstillers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3F3157-32D3-47B8-BD2C-4180C54AF45E}" type="slidenum">
              <a:rPr lang="nl-NL">
                <a:solidFill>
                  <a:srgbClr val="292929"/>
                </a:solidFill>
                <a:latin typeface="Comic Sans MS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 dirty="0">
              <a:solidFill>
                <a:srgbClr val="292929"/>
              </a:solidFill>
              <a:latin typeface="Comic Sans MS" pitchFamily="66" charset="0"/>
            </a:endParaRPr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292929"/>
              </a:solidFill>
              <a:latin typeface="Comic Sans MS" pitchFamily="66" charset="0"/>
            </a:endParaRPr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29292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46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2286000" y="4077072"/>
            <a:ext cx="5638800" cy="1905000"/>
          </a:xfrm>
        </p:spPr>
        <p:txBody>
          <a:bodyPr/>
          <a:lstStyle/>
          <a:p>
            <a:pPr algn="r"/>
            <a:r>
              <a:rPr lang="nl-NL" sz="2800" dirty="0">
                <a:latin typeface="+mj-lt"/>
              </a:rPr>
              <a:t>H2 Farmaceutische Patiëntenzorg</a:t>
            </a:r>
          </a:p>
          <a:p>
            <a:pPr algn="r"/>
            <a:endParaRPr lang="nl-NL" sz="2800" dirty="0">
              <a:latin typeface="+mj-lt"/>
            </a:endParaRPr>
          </a:p>
          <a:p>
            <a:pPr algn="r"/>
            <a:r>
              <a:rPr lang="nl-NL" sz="2800" dirty="0">
                <a:latin typeface="+mj-lt"/>
              </a:rPr>
              <a:t>Deel I: basisbegrippen</a:t>
            </a:r>
          </a:p>
          <a:p>
            <a:endParaRPr lang="nl-NL" dirty="0">
              <a:latin typeface="+mj-l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Toedieningswegen en toedieningsvormen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50D0D-7ED0-432F-B53A-60420972B810}" type="slidenum">
              <a:rPr lang="nl-NL" smtClean="0">
                <a:solidFill>
                  <a:srgbClr val="292929"/>
                </a:solidFill>
              </a:rPr>
              <a:pPr>
                <a:defRPr/>
              </a:pPr>
              <a:t>1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48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Systemische werking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>
          <a:xfrm>
            <a:off x="539750" y="1981200"/>
            <a:ext cx="8070850" cy="4114800"/>
          </a:xfrm>
        </p:spPr>
        <p:txBody>
          <a:bodyPr/>
          <a:lstStyle/>
          <a:p>
            <a:r>
              <a:rPr lang="nl-NL" dirty="0">
                <a:latin typeface="+mj-lt"/>
              </a:rPr>
              <a:t>Parenteraal = via injectie</a:t>
            </a:r>
          </a:p>
          <a:p>
            <a:pPr lvl="1"/>
            <a:r>
              <a:rPr lang="nl-NL" dirty="0">
                <a:latin typeface="+mj-lt"/>
              </a:rPr>
              <a:t>Subcutaan = onder de huid</a:t>
            </a:r>
          </a:p>
          <a:p>
            <a:pPr lvl="1"/>
            <a:r>
              <a:rPr lang="nl-NL" dirty="0">
                <a:latin typeface="+mj-lt"/>
              </a:rPr>
              <a:t>Intraveneus = in ader</a:t>
            </a:r>
          </a:p>
          <a:p>
            <a:pPr lvl="1"/>
            <a:r>
              <a:rPr lang="nl-NL" dirty="0">
                <a:latin typeface="+mj-lt"/>
              </a:rPr>
              <a:t>Intramusculair = in de spier</a:t>
            </a:r>
          </a:p>
          <a:p>
            <a:r>
              <a:rPr lang="nl-NL" dirty="0">
                <a:latin typeface="+mj-lt"/>
              </a:rPr>
              <a:t>Soms lokale werking bij parenteraal:</a:t>
            </a:r>
          </a:p>
          <a:p>
            <a:pPr lvl="1"/>
            <a:r>
              <a:rPr lang="nl-NL" dirty="0">
                <a:latin typeface="+mj-lt"/>
              </a:rPr>
              <a:t>Intra-articulair = in gewricht</a:t>
            </a:r>
          </a:p>
          <a:p>
            <a:pPr lvl="1"/>
            <a:r>
              <a:rPr lang="nl-NL" dirty="0" err="1">
                <a:latin typeface="+mj-lt"/>
              </a:rPr>
              <a:t>Intracardiaal</a:t>
            </a:r>
            <a:r>
              <a:rPr lang="nl-NL" dirty="0">
                <a:latin typeface="+mj-lt"/>
              </a:rPr>
              <a:t> = in hart</a:t>
            </a:r>
          </a:p>
          <a:p>
            <a:pPr lvl="1"/>
            <a:r>
              <a:rPr lang="nl-NL" dirty="0">
                <a:latin typeface="+mj-lt"/>
              </a:rPr>
              <a:t>Intralumbaal/epiduraal = bij ruggenmerg</a:t>
            </a:r>
          </a:p>
        </p:txBody>
      </p:sp>
      <p:sp>
        <p:nvSpPr>
          <p:cNvPr id="11269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02D3D6B-3C36-44A9-9BEB-5F6521804F91}" type="slidenum">
              <a:rPr lang="nl-NL" smtClean="0">
                <a:solidFill>
                  <a:srgbClr val="292929"/>
                </a:solidFill>
              </a:rPr>
              <a:pPr eaLnBrk="1" hangingPunct="1"/>
              <a:t>10</a:t>
            </a:fld>
            <a:endParaRPr lang="nl-NL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4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Farmacotherapie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De behandeling van ziekten met geneesmiddelen</a:t>
            </a:r>
          </a:p>
          <a:p>
            <a:pPr lvl="1"/>
            <a:r>
              <a:rPr lang="nl-NL" dirty="0">
                <a:latin typeface="+mj-lt"/>
              </a:rPr>
              <a:t>Farmacon = geneesmiddel</a:t>
            </a:r>
          </a:p>
          <a:p>
            <a:pPr lvl="1"/>
            <a:r>
              <a:rPr lang="nl-NL" dirty="0">
                <a:latin typeface="+mj-lt"/>
              </a:rPr>
              <a:t>Therapie = behandeling</a:t>
            </a:r>
          </a:p>
        </p:txBody>
      </p:sp>
      <p:sp>
        <p:nvSpPr>
          <p:cNvPr id="4101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578199E-2EBC-4310-96FF-6303A53D7F4B}" type="slidenum">
              <a:rPr lang="nl-NL" smtClean="0">
                <a:solidFill>
                  <a:srgbClr val="292929"/>
                </a:solidFill>
              </a:rPr>
              <a:pPr eaLnBrk="1" hangingPunct="1"/>
              <a:t>2</a:t>
            </a:fld>
            <a:endParaRPr lang="nl-NL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86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Toedieningsweg</a:t>
            </a:r>
          </a:p>
          <a:p>
            <a:pPr lvl="1"/>
            <a:r>
              <a:rPr lang="nl-NL" dirty="0">
                <a:latin typeface="+mj-lt"/>
              </a:rPr>
              <a:t>Op welke manier komt het geneesmiddel bij/in het lichaam</a:t>
            </a:r>
          </a:p>
          <a:p>
            <a:r>
              <a:rPr lang="nl-NL" dirty="0">
                <a:latin typeface="+mj-lt"/>
              </a:rPr>
              <a:t>Toedieningsvorm</a:t>
            </a:r>
          </a:p>
          <a:p>
            <a:pPr lvl="1"/>
            <a:r>
              <a:rPr lang="nl-NL" dirty="0">
                <a:latin typeface="+mj-lt"/>
              </a:rPr>
              <a:t>Wat is de vorm van het geneesmiddel?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F1911-13F4-44B3-9764-B08637D5B35C}" type="slidenum">
              <a:rPr lang="nl-NL" smtClean="0">
                <a:solidFill>
                  <a:srgbClr val="292929"/>
                </a:solidFill>
              </a:rPr>
              <a:pPr>
                <a:defRPr/>
              </a:pPr>
              <a:t>3</a:t>
            </a:fld>
            <a:endParaRPr lang="nl-NL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9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Toedieningswegen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Lokaal</a:t>
            </a:r>
          </a:p>
          <a:p>
            <a:r>
              <a:rPr lang="nl-NL" dirty="0">
                <a:latin typeface="+mj-lt"/>
              </a:rPr>
              <a:t>Systemisch</a:t>
            </a:r>
          </a:p>
        </p:txBody>
      </p:sp>
      <p:sp>
        <p:nvSpPr>
          <p:cNvPr id="5125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C77E25A-BF71-4677-87D2-5DC92EE55CA4}" type="slidenum">
              <a:rPr lang="nl-NL" smtClean="0">
                <a:solidFill>
                  <a:srgbClr val="292929"/>
                </a:solidFill>
              </a:rPr>
              <a:pPr eaLnBrk="1" hangingPunct="1"/>
              <a:t>4</a:t>
            </a:fld>
            <a:endParaRPr lang="nl-NL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08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Lokale werking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Lokaal</a:t>
            </a:r>
          </a:p>
          <a:p>
            <a:pPr lvl="1"/>
            <a:r>
              <a:rPr lang="nl-NL" dirty="0">
                <a:latin typeface="+mj-lt"/>
              </a:rPr>
              <a:t>Geneesmiddel toedienen direct op de plaats van werking</a:t>
            </a:r>
          </a:p>
          <a:p>
            <a:pPr lvl="1"/>
            <a:r>
              <a:rPr lang="nl-NL" dirty="0">
                <a:latin typeface="+mj-lt"/>
              </a:rPr>
              <a:t>Voordeel = minder kans op bijwerkingen elders in het lichaam</a:t>
            </a:r>
          </a:p>
          <a:p>
            <a:pPr lvl="1"/>
            <a:endParaRPr lang="nl-NL" dirty="0">
              <a:latin typeface="+mj-lt"/>
            </a:endParaRPr>
          </a:p>
        </p:txBody>
      </p:sp>
      <p:sp>
        <p:nvSpPr>
          <p:cNvPr id="6149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66638AD-943B-4428-AB58-1B024F43F364}" type="slidenum">
              <a:rPr lang="nl-NL" smtClean="0">
                <a:solidFill>
                  <a:srgbClr val="292929"/>
                </a:solidFill>
              </a:rPr>
              <a:pPr eaLnBrk="1" hangingPunct="1"/>
              <a:t>5</a:t>
            </a:fld>
            <a:endParaRPr lang="nl-NL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3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Lokale werking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Cutaan = op de huid</a:t>
            </a:r>
          </a:p>
          <a:p>
            <a:pPr lvl="1"/>
            <a:r>
              <a:rPr lang="nl-NL" dirty="0">
                <a:latin typeface="+mj-lt"/>
              </a:rPr>
              <a:t>Oppassen bij kinderen</a:t>
            </a:r>
          </a:p>
          <a:p>
            <a:pPr lvl="1"/>
            <a:r>
              <a:rPr lang="nl-NL" dirty="0">
                <a:latin typeface="+mj-lt"/>
              </a:rPr>
              <a:t>Huid van kinderen is beter doorlaatbaar</a:t>
            </a:r>
          </a:p>
          <a:p>
            <a:r>
              <a:rPr lang="nl-NL" dirty="0">
                <a:latin typeface="+mj-lt"/>
              </a:rPr>
              <a:t>Inhalatie</a:t>
            </a:r>
          </a:p>
          <a:p>
            <a:pPr lvl="1"/>
            <a:r>
              <a:rPr lang="nl-NL" dirty="0">
                <a:latin typeface="+mj-lt"/>
              </a:rPr>
              <a:t>Via de luchtpijp (pulmonaal) of neusholte (nasaal)</a:t>
            </a:r>
          </a:p>
          <a:p>
            <a:r>
              <a:rPr lang="nl-NL" dirty="0">
                <a:latin typeface="+mj-lt"/>
              </a:rPr>
              <a:t>Slijmvliezen </a:t>
            </a:r>
          </a:p>
          <a:p>
            <a:pPr lvl="1"/>
            <a:r>
              <a:rPr lang="nl-NL" dirty="0">
                <a:latin typeface="+mj-lt"/>
              </a:rPr>
              <a:t>Mond, oren, ogen, vagina </a:t>
            </a:r>
          </a:p>
        </p:txBody>
      </p:sp>
      <p:sp>
        <p:nvSpPr>
          <p:cNvPr id="7173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8AF21DF-660B-4DE7-9CA4-DA889B6E14F0}" type="slidenum">
              <a:rPr lang="nl-NL" smtClean="0">
                <a:solidFill>
                  <a:srgbClr val="292929"/>
                </a:solidFill>
              </a:rPr>
              <a:pPr eaLnBrk="1" hangingPunct="1"/>
              <a:t>6</a:t>
            </a:fld>
            <a:endParaRPr lang="nl-NL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9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Arial" charset="0"/>
              </a:rPr>
              <a:t>Systemische werking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>
                <a:latin typeface="+mj-lt"/>
                <a:cs typeface="Arial" charset="0"/>
              </a:rPr>
              <a:t>Via bloedsomloop naar plaats waar het moet werken</a:t>
            </a:r>
          </a:p>
          <a:p>
            <a:r>
              <a:rPr lang="nl-NL" sz="2800" dirty="0">
                <a:latin typeface="+mj-lt"/>
                <a:cs typeface="Arial" charset="0"/>
              </a:rPr>
              <a:t>Inname via mond &gt; maag &gt; dunne darm </a:t>
            </a:r>
          </a:p>
          <a:p>
            <a:endParaRPr lang="nl-NL" dirty="0">
              <a:latin typeface="Arial" charset="0"/>
              <a:cs typeface="Arial" charset="0"/>
            </a:endParaRPr>
          </a:p>
        </p:txBody>
      </p:sp>
      <p:sp>
        <p:nvSpPr>
          <p:cNvPr id="8197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15DE231-AF9C-4F25-ADC2-E25537466027}" type="slidenum">
              <a:rPr lang="nl-NL" smtClean="0">
                <a:solidFill>
                  <a:srgbClr val="292929"/>
                </a:solidFill>
                <a:latin typeface="Arial" charset="0"/>
                <a:cs typeface="Arial" charset="0"/>
              </a:rPr>
              <a:pPr eaLnBrk="1" hangingPunct="1"/>
              <a:t>7</a:t>
            </a:fld>
            <a:endParaRPr lang="nl-NL">
              <a:solidFill>
                <a:srgbClr val="29292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1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Systemische werking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Oraal = via de mond</a:t>
            </a:r>
          </a:p>
          <a:p>
            <a:pPr lvl="1"/>
            <a:r>
              <a:rPr lang="nl-NL" dirty="0">
                <a:latin typeface="+mj-lt"/>
              </a:rPr>
              <a:t>Per oraal, per os</a:t>
            </a:r>
          </a:p>
          <a:p>
            <a:r>
              <a:rPr lang="nl-NL" dirty="0">
                <a:latin typeface="+mj-lt"/>
              </a:rPr>
              <a:t>Sublinguaal/oromucosaal = onder de tong</a:t>
            </a:r>
          </a:p>
          <a:p>
            <a:pPr lvl="1"/>
            <a:r>
              <a:rPr lang="nl-NL" dirty="0">
                <a:latin typeface="+mj-lt"/>
              </a:rPr>
              <a:t>Snelle werking, door slijmvlies onder de tong</a:t>
            </a:r>
          </a:p>
          <a:p>
            <a:pPr lvl="1"/>
            <a:r>
              <a:rPr lang="nl-NL" dirty="0">
                <a:latin typeface="+mj-lt"/>
              </a:rPr>
              <a:t>Voor weinig geneesmiddelen geschikt</a:t>
            </a:r>
          </a:p>
        </p:txBody>
      </p:sp>
      <p:sp>
        <p:nvSpPr>
          <p:cNvPr id="9221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67B8F68-1DB5-402D-AE9E-BD549EB6D209}" type="slidenum">
              <a:rPr lang="nl-NL" smtClean="0">
                <a:solidFill>
                  <a:srgbClr val="292929"/>
                </a:solidFill>
              </a:rPr>
              <a:pPr eaLnBrk="1" hangingPunct="1"/>
              <a:t>8</a:t>
            </a:fld>
            <a:endParaRPr lang="nl-NL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2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Systemische werking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+mj-lt"/>
              </a:rPr>
              <a:t>Rectaal = via de anus, rectum</a:t>
            </a:r>
          </a:p>
          <a:p>
            <a:pPr lvl="1"/>
            <a:r>
              <a:rPr lang="nl-NL" dirty="0">
                <a:latin typeface="+mj-lt"/>
              </a:rPr>
              <a:t>Zetpil (suppositorium), microklysma (</a:t>
            </a:r>
            <a:r>
              <a:rPr lang="nl-NL" dirty="0" err="1">
                <a:latin typeface="+mj-lt"/>
              </a:rPr>
              <a:t>rectiole</a:t>
            </a:r>
            <a:r>
              <a:rPr lang="nl-NL" dirty="0">
                <a:latin typeface="+mj-lt"/>
              </a:rPr>
              <a:t>), klysma</a:t>
            </a:r>
          </a:p>
          <a:p>
            <a:pPr lvl="1"/>
            <a:r>
              <a:rPr lang="nl-NL" dirty="0">
                <a:latin typeface="+mj-lt"/>
              </a:rPr>
              <a:t>Wanneer rectaal????</a:t>
            </a:r>
          </a:p>
          <a:p>
            <a:pPr lvl="1"/>
            <a:endParaRPr lang="nl-NL" dirty="0">
              <a:latin typeface="+mj-lt"/>
            </a:endParaRPr>
          </a:p>
          <a:p>
            <a:pPr lvl="1"/>
            <a:endParaRPr lang="nl-NL" dirty="0">
              <a:latin typeface="+mj-lt"/>
            </a:endParaRPr>
          </a:p>
          <a:p>
            <a:r>
              <a:rPr lang="nl-NL" dirty="0">
                <a:latin typeface="+mj-lt"/>
              </a:rPr>
              <a:t>Transdermaal = </a:t>
            </a:r>
            <a:r>
              <a:rPr lang="nl-NL" b="1" dirty="0">
                <a:latin typeface="+mj-lt"/>
              </a:rPr>
              <a:t>door</a:t>
            </a:r>
            <a:r>
              <a:rPr lang="nl-NL" dirty="0">
                <a:latin typeface="+mj-lt"/>
              </a:rPr>
              <a:t> de huid</a:t>
            </a:r>
          </a:p>
          <a:p>
            <a:pPr lvl="1"/>
            <a:r>
              <a:rPr lang="nl-NL" dirty="0">
                <a:latin typeface="+mj-lt"/>
              </a:rPr>
              <a:t>Pleister/zalf</a:t>
            </a:r>
          </a:p>
        </p:txBody>
      </p:sp>
      <p:sp>
        <p:nvSpPr>
          <p:cNvPr id="10245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A415682-65F9-42F5-9372-2745ACF8273D}" type="slidenum">
              <a:rPr lang="nl-NL" smtClean="0">
                <a:solidFill>
                  <a:srgbClr val="292929"/>
                </a:solidFill>
              </a:rPr>
              <a:pPr eaLnBrk="1" hangingPunct="1"/>
              <a:t>9</a:t>
            </a:fld>
            <a:endParaRPr lang="nl-NL">
              <a:solidFill>
                <a:srgbClr val="292929"/>
              </a:solidFill>
            </a:endParaRPr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997200"/>
            <a:ext cx="23145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452522"/>
      </p:ext>
    </p:extLst>
  </p:cSld>
  <p:clrMapOvr>
    <a:masterClrMapping/>
  </p:clrMapOvr>
</p:sld>
</file>

<file path=ppt/theme/theme1.xml><?xml version="1.0" encoding="utf-8"?>
<a:theme xmlns:a="http://schemas.openxmlformats.org/drawingml/2006/main" name="As">
  <a:themeElements>
    <a:clrScheme name="A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Kantoor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300</Words>
  <Application>Microsoft Office PowerPoint</Application>
  <PresentationFormat>Diavoorstelling 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Comic Sans MS</vt:lpstr>
      <vt:lpstr>Times New Roman</vt:lpstr>
      <vt:lpstr>Wingdings</vt:lpstr>
      <vt:lpstr>As</vt:lpstr>
      <vt:lpstr>Toedieningswegen en toedieningsvormen</vt:lpstr>
      <vt:lpstr>Farmacotherapie</vt:lpstr>
      <vt:lpstr>PowerPoint-presentatie</vt:lpstr>
      <vt:lpstr>Toedieningswegen</vt:lpstr>
      <vt:lpstr>Lokale werking</vt:lpstr>
      <vt:lpstr>Lokale werking</vt:lpstr>
      <vt:lpstr>Systemische werking</vt:lpstr>
      <vt:lpstr>Systemische werking</vt:lpstr>
      <vt:lpstr>Systemische werking</vt:lpstr>
      <vt:lpstr>Systemische werking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Toedieningswegen en toedieningsvormen</dc:title>
  <dc:creator>gebruiker</dc:creator>
  <cp:lastModifiedBy>Nanda Boekhoudt</cp:lastModifiedBy>
  <cp:revision>102</cp:revision>
  <dcterms:created xsi:type="dcterms:W3CDTF">2012-09-12T12:11:24Z</dcterms:created>
  <dcterms:modified xsi:type="dcterms:W3CDTF">2016-09-21T20:06:45Z</dcterms:modified>
</cp:coreProperties>
</file>