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5" r:id="rId2"/>
    <p:sldId id="257" r:id="rId3"/>
    <p:sldId id="29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703" autoAdjust="0"/>
  </p:normalViewPr>
  <p:slideViewPr>
    <p:cSldViewPr>
      <p:cViewPr varScale="1">
        <p:scale>
          <a:sx n="65" d="100"/>
          <a:sy n="65" d="100"/>
        </p:scale>
        <p:origin x="153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C1A61A-5D09-43CE-B759-3FC48221B5AB}" type="datetimeFigureOut">
              <a:rPr lang="nl-NL" smtClean="0"/>
              <a:pPr/>
              <a:t>21-9-2016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6F5A9D-990E-4495-B63C-83399B3B076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6225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Eerste week met IF </a:t>
            </a:r>
            <a:r>
              <a:rPr lang="nl-NL" dirty="0" err="1"/>
              <a:t>hs</a:t>
            </a:r>
            <a:r>
              <a:rPr lang="nl-NL" dirty="0"/>
              <a:t> 1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F5A9D-990E-4495-B63C-83399B3B0769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Vergelijk met</a:t>
            </a:r>
            <a:r>
              <a:rPr lang="nl-NL" baseline="0" dirty="0"/>
              <a:t> andere </a:t>
            </a:r>
            <a:r>
              <a:rPr lang="nl-NL" baseline="0" dirty="0" err="1"/>
              <a:t>therapieen</a:t>
            </a:r>
            <a:r>
              <a:rPr lang="nl-NL" baseline="0" dirty="0"/>
              <a:t>, </a:t>
            </a:r>
            <a:r>
              <a:rPr lang="nl-NL" baseline="0" dirty="0" err="1"/>
              <a:t>fysio</a:t>
            </a:r>
            <a:r>
              <a:rPr lang="nl-NL" baseline="0" dirty="0"/>
              <a:t>, </a:t>
            </a:r>
            <a:r>
              <a:rPr lang="nl-NL" baseline="0" dirty="0" err="1"/>
              <a:t>psycho</a:t>
            </a:r>
            <a:r>
              <a:rPr lang="nl-NL" baseline="0" dirty="0"/>
              <a:t>, , FP is echter de meest gebruikelijke  therapie, waarom denken jullie dat ?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F5A9D-990E-4495-B63C-83399B3B0769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Bij Elke</a:t>
            </a:r>
            <a:r>
              <a:rPr lang="nl-NL" baseline="0" dirty="0"/>
              <a:t> weg en vorm hoort een ander advies, uiteindelijk moet je als assistent het juiste gebruik aan de patiënt kunnen uitleggen.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F5A9D-990E-4495-B63C-83399B3B0769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F5A9D-990E-4495-B63C-83399B3B0769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F5A9D-990E-4495-B63C-83399B3B0769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F5A9D-990E-4495-B63C-83399B3B0769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F5A9D-990E-4495-B63C-83399B3B0769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Nadeel rectaal: onregelmatige</a:t>
            </a:r>
            <a:r>
              <a:rPr lang="nl-NL" baseline="0" dirty="0"/>
              <a:t> opname, je weet niet hoelang het daar blijft.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F5A9D-990E-4495-B63C-83399B3B0769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F5A9D-990E-4495-B63C-83399B3B0769}" type="slidenum">
              <a:rPr lang="nl-NL" smtClean="0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292929"/>
                </a:solidFill>
                <a:latin typeface="Comic Sans MS" pitchFamily="66" charset="0"/>
              </a:endParaRPr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292929"/>
                </a:solidFill>
                <a:latin typeface="Times New Roman" pitchFamily="18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292929"/>
                </a:solidFill>
                <a:latin typeface="Times New Roman" pitchFamily="18" charset="0"/>
              </a:endParaRPr>
            </a:p>
          </p:txBody>
        </p:sp>
        <p:sp>
          <p:nvSpPr>
            <p:cNvPr id="8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>
                <a:gd name="T0" fmla="*/ 1000 w 1000"/>
                <a:gd name="T1" fmla="*/ 1000 h 1000"/>
                <a:gd name="T2" fmla="*/ 0 w 1000"/>
                <a:gd name="T3" fmla="*/ 1000 h 1000"/>
                <a:gd name="T4" fmla="*/ 0 w 1000"/>
                <a:gd name="T5" fmla="*/ 0 h 1000"/>
                <a:gd name="T6" fmla="*/ 1000 w 1000"/>
                <a:gd name="T7" fmla="*/ 0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292929"/>
                </a:solidFill>
                <a:latin typeface="Comic Sans MS" pitchFamily="66" charset="0"/>
              </a:endParaRPr>
            </a:p>
          </p:txBody>
        </p:sp>
        <p:sp>
          <p:nvSpPr>
            <p:cNvPr id="9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>
                <a:gd name="T0" fmla="*/ 0 w 1000"/>
                <a:gd name="T1" fmla="*/ 0 h 1000"/>
                <a:gd name="T2" fmla="*/ 1000 w 1000"/>
                <a:gd name="T3" fmla="*/ 0 h 1000"/>
                <a:gd name="T4" fmla="*/ 1000 w 1000"/>
                <a:gd name="T5" fmla="*/ 1000 h 1000"/>
                <a:gd name="T6" fmla="*/ 0 w 1000"/>
                <a:gd name="T7" fmla="*/ 1000 h 1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292929"/>
                </a:solidFill>
                <a:latin typeface="Comic Sans MS" pitchFamily="66" charset="0"/>
              </a:endParaRPr>
            </a:p>
          </p:txBody>
        </p:sp>
      </p:grpSp>
      <p:sp>
        <p:nvSpPr>
          <p:cNvPr id="512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292929"/>
              </a:solidFill>
            </a:endParaRP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292929"/>
                </a:solidFill>
              </a:rPr>
              <a:t>Hfst 1 Pijnstillers</a:t>
            </a:r>
          </a:p>
        </p:txBody>
      </p:sp>
      <p:sp>
        <p:nvSpPr>
          <p:cNvPr id="12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50D0D-7ED0-432F-B53A-60420972B810}" type="slidenum">
              <a:rPr lang="nl-NL">
                <a:solidFill>
                  <a:srgbClr val="292929"/>
                </a:solidFill>
              </a:rPr>
              <a:pPr>
                <a:defRPr/>
              </a:pPr>
              <a:t>‹nr.›</a:t>
            </a:fld>
            <a:endParaRPr lang="nl-NL" dirty="0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90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292929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292929"/>
                </a:solidFill>
              </a:rPr>
              <a:t>Hfst 1 Pijnstillers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4BA03-C68E-4F1A-B661-320802874E08}" type="slidenum">
              <a:rPr lang="nl-NL">
                <a:solidFill>
                  <a:srgbClr val="292929"/>
                </a:solidFill>
              </a:rPr>
              <a:pPr>
                <a:defRPr/>
              </a:pPr>
              <a:t>‹nr.›</a:t>
            </a:fld>
            <a:endParaRPr lang="nl-NL" dirty="0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221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292929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292929"/>
                </a:solidFill>
              </a:rPr>
              <a:t>Hfst 1 Pijnstillers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8AF34-048B-4D6F-BADB-2BDA19BF633E}" type="slidenum">
              <a:rPr lang="nl-NL">
                <a:solidFill>
                  <a:srgbClr val="292929"/>
                </a:solidFill>
              </a:rPr>
              <a:pPr>
                <a:defRPr/>
              </a:pPr>
              <a:t>‹nr.›</a:t>
            </a:fld>
            <a:endParaRPr lang="nl-NL" dirty="0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192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/>
          </p:nvPr>
        </p:nvSpPr>
        <p:spPr>
          <a:xfrm>
            <a:off x="931863" y="96838"/>
            <a:ext cx="7678737" cy="5999162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292929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292929"/>
                </a:solidFill>
              </a:rPr>
              <a:t>Hfst 1 Pijnstillers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E1C43-4009-4804-A769-E4EC0617C5D5}" type="slidenum">
              <a:rPr lang="nl-NL">
                <a:solidFill>
                  <a:srgbClr val="292929"/>
                </a:solidFill>
              </a:rPr>
              <a:pPr>
                <a:defRPr/>
              </a:pPr>
              <a:t>‹nr.›</a:t>
            </a:fld>
            <a:endParaRPr lang="nl-NL" dirty="0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817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292929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292929"/>
                </a:solidFill>
              </a:rPr>
              <a:t>Hfst 1 Pijnstillers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F1911-13F4-44B3-9764-B08637D5B35C}" type="slidenum">
              <a:rPr lang="nl-NL">
                <a:solidFill>
                  <a:srgbClr val="292929"/>
                </a:solidFill>
              </a:rPr>
              <a:pPr>
                <a:defRPr/>
              </a:pPr>
              <a:t>‹nr.›</a:t>
            </a:fld>
            <a:endParaRPr lang="nl-NL" dirty="0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99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292929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292929"/>
                </a:solidFill>
              </a:rPr>
              <a:t>Hfst 1 Pijnstillers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C6BDE-1B02-427E-A0A4-FC1054DE5D1E}" type="slidenum">
              <a:rPr lang="nl-NL">
                <a:solidFill>
                  <a:srgbClr val="292929"/>
                </a:solidFill>
              </a:rPr>
              <a:pPr>
                <a:defRPr/>
              </a:pPr>
              <a:t>‹nr.›</a:t>
            </a:fld>
            <a:endParaRPr lang="nl-NL" dirty="0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982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292929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292929"/>
                </a:solidFill>
              </a:rPr>
              <a:t>Hfst 1 Pijnstillers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019AE-30D9-4317-A0CD-5102D2A77C1F}" type="slidenum">
              <a:rPr lang="nl-NL">
                <a:solidFill>
                  <a:srgbClr val="292929"/>
                </a:solidFill>
              </a:rPr>
              <a:pPr>
                <a:defRPr/>
              </a:pPr>
              <a:t>‹nr.›</a:t>
            </a:fld>
            <a:endParaRPr lang="nl-NL" dirty="0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361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292929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292929"/>
                </a:solidFill>
              </a:rPr>
              <a:t>Hfst 1 Pijnstillers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E53CD-9B0A-4926-AAC0-0F430F9F3820}" type="slidenum">
              <a:rPr lang="nl-NL">
                <a:solidFill>
                  <a:srgbClr val="292929"/>
                </a:solidFill>
              </a:rPr>
              <a:pPr>
                <a:defRPr/>
              </a:pPr>
              <a:t>‹nr.›</a:t>
            </a:fld>
            <a:endParaRPr lang="nl-NL" dirty="0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26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292929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292929"/>
                </a:solidFill>
              </a:rPr>
              <a:t>Hfst 1 Pijnstillers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27CE6E-FE5C-4C91-8E8F-77EE5825F0F0}" type="slidenum">
              <a:rPr lang="nl-NL">
                <a:solidFill>
                  <a:srgbClr val="292929"/>
                </a:solidFill>
              </a:rPr>
              <a:pPr>
                <a:defRPr/>
              </a:pPr>
              <a:t>‹nr.›</a:t>
            </a:fld>
            <a:endParaRPr lang="nl-NL" dirty="0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647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292929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292929"/>
                </a:solidFill>
              </a:rPr>
              <a:t>Hfst 1 Pijnstillers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FF255-645F-4E30-BB40-476B4E3E6F7C}" type="slidenum">
              <a:rPr lang="nl-NL">
                <a:solidFill>
                  <a:srgbClr val="292929"/>
                </a:solidFill>
              </a:rPr>
              <a:pPr>
                <a:defRPr/>
              </a:pPr>
              <a:t>‹nr.›</a:t>
            </a:fld>
            <a:endParaRPr lang="nl-NL" dirty="0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309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292929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292929"/>
                </a:solidFill>
              </a:rPr>
              <a:t>Hfst 1 Pijnstillers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236269-BA75-4604-A1D7-1DDC158C5369}" type="slidenum">
              <a:rPr lang="nl-NL">
                <a:solidFill>
                  <a:srgbClr val="292929"/>
                </a:solidFill>
              </a:rPr>
              <a:pPr>
                <a:defRPr/>
              </a:pPr>
              <a:t>‹nr.›</a:t>
            </a:fld>
            <a:endParaRPr lang="nl-NL" dirty="0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732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292929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>
                <a:solidFill>
                  <a:srgbClr val="292929"/>
                </a:solidFill>
              </a:rPr>
              <a:t>Hfst 1 Pijnstillers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B312B-61E9-449E-9BAA-2FEDFD3378DB}" type="slidenum">
              <a:rPr lang="nl-NL">
                <a:solidFill>
                  <a:srgbClr val="292929"/>
                </a:solidFill>
              </a:rPr>
              <a:pPr>
                <a:defRPr/>
              </a:pPr>
              <a:t>‹nr.›</a:t>
            </a:fld>
            <a:endParaRPr lang="nl-NL" dirty="0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41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292929"/>
              </a:solidFill>
              <a:latin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292929"/>
              </a:solidFill>
              <a:latin typeface="Times New Roman" pitchFamily="18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nl-NL">
              <a:solidFill>
                <a:srgbClr val="292929"/>
              </a:solidFill>
              <a:latin typeface="Comic Sans MS" pitchFamily="66" charset="0"/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>
                <a:solidFill>
                  <a:srgbClr val="292929"/>
                </a:solidFill>
                <a:latin typeface="Comic Sans MS" pitchFamily="66" charset="0"/>
              </a:rPr>
              <a:t>Hfst 1 Pijnstillers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C3F3157-32D3-47B8-BD2C-4180C54AF45E}" type="slidenum">
              <a:rPr lang="nl-NL">
                <a:solidFill>
                  <a:srgbClr val="292929"/>
                </a:solidFill>
                <a:latin typeface="Comic Sans MS" pitchFamily="66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nl-NL" dirty="0">
              <a:solidFill>
                <a:srgbClr val="292929"/>
              </a:solidFill>
              <a:latin typeface="Comic Sans MS" pitchFamily="66" charset="0"/>
            </a:endParaRPr>
          </a:p>
        </p:txBody>
      </p:sp>
      <p:sp>
        <p:nvSpPr>
          <p:cNvPr id="1033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>
              <a:gd name="T0" fmla="*/ 1000 w 1000"/>
              <a:gd name="T1" fmla="*/ 1000 h 1000"/>
              <a:gd name="T2" fmla="*/ 0 w 1000"/>
              <a:gd name="T3" fmla="*/ 1000 h 1000"/>
              <a:gd name="T4" fmla="*/ 0 w 1000"/>
              <a:gd name="T5" fmla="*/ 0 h 1000"/>
              <a:gd name="T6" fmla="*/ 1000 w 1000"/>
              <a:gd name="T7" fmla="*/ 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292929"/>
              </a:solidFill>
              <a:latin typeface="Comic Sans MS" pitchFamily="66" charset="0"/>
            </a:endParaRPr>
          </a:p>
        </p:txBody>
      </p:sp>
      <p:sp>
        <p:nvSpPr>
          <p:cNvPr id="1034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>
              <a:gd name="T0" fmla="*/ 0 w 1000"/>
              <a:gd name="T1" fmla="*/ 0 h 1000"/>
              <a:gd name="T2" fmla="*/ 1000 w 1000"/>
              <a:gd name="T3" fmla="*/ 0 h 1000"/>
              <a:gd name="T4" fmla="*/ 1000 w 1000"/>
              <a:gd name="T5" fmla="*/ 1000 h 1000"/>
              <a:gd name="T6" fmla="*/ 0 w 1000"/>
              <a:gd name="T7" fmla="*/ 1000 h 10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292929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461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itchFamily="66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ndertitel 1"/>
          <p:cNvSpPr>
            <a:spLocks noGrp="1"/>
          </p:cNvSpPr>
          <p:nvPr>
            <p:ph type="subTitle" idx="1"/>
          </p:nvPr>
        </p:nvSpPr>
        <p:spPr>
          <a:xfrm>
            <a:off x="2286000" y="4077072"/>
            <a:ext cx="5638800" cy="1905000"/>
          </a:xfrm>
        </p:spPr>
        <p:txBody>
          <a:bodyPr/>
          <a:lstStyle/>
          <a:p>
            <a:pPr algn="r"/>
            <a:r>
              <a:rPr lang="nl-NL" sz="2800" dirty="0">
                <a:latin typeface="+mj-lt"/>
              </a:rPr>
              <a:t>H2 Farmaceutische Patiëntenzorg</a:t>
            </a:r>
          </a:p>
          <a:p>
            <a:pPr algn="r"/>
            <a:endParaRPr lang="nl-NL" sz="2800" dirty="0">
              <a:latin typeface="+mj-lt"/>
            </a:endParaRPr>
          </a:p>
          <a:p>
            <a:pPr algn="r"/>
            <a:r>
              <a:rPr lang="nl-NL" sz="2800" dirty="0">
                <a:latin typeface="+mj-lt"/>
              </a:rPr>
              <a:t>Deel I: basisbegrippen</a:t>
            </a:r>
          </a:p>
          <a:p>
            <a:endParaRPr lang="nl-NL" dirty="0">
              <a:latin typeface="+mj-lt"/>
            </a:endParaRPr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Toedieningswegen en toedieningsvormen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150D0D-7ED0-432F-B53A-60420972B810}" type="slidenum">
              <a:rPr lang="nl-NL" smtClean="0">
                <a:solidFill>
                  <a:srgbClr val="292929"/>
                </a:solidFill>
              </a:rPr>
              <a:pPr>
                <a:defRPr/>
              </a:pPr>
              <a:t>1</a:t>
            </a:fld>
            <a:endParaRPr lang="nl-NL" dirty="0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048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Systemische werking</a:t>
            </a:r>
          </a:p>
        </p:txBody>
      </p:sp>
      <p:sp>
        <p:nvSpPr>
          <p:cNvPr id="11267" name="Tijdelijke aanduiding voor inhoud 2"/>
          <p:cNvSpPr>
            <a:spLocks noGrp="1"/>
          </p:cNvSpPr>
          <p:nvPr>
            <p:ph idx="1"/>
          </p:nvPr>
        </p:nvSpPr>
        <p:spPr>
          <a:xfrm>
            <a:off x="539750" y="1981200"/>
            <a:ext cx="8070850" cy="4114800"/>
          </a:xfrm>
        </p:spPr>
        <p:txBody>
          <a:bodyPr/>
          <a:lstStyle/>
          <a:p>
            <a:r>
              <a:rPr lang="nl-NL" dirty="0">
                <a:latin typeface="+mj-lt"/>
              </a:rPr>
              <a:t>Parenteraal = via injectie</a:t>
            </a:r>
          </a:p>
          <a:p>
            <a:pPr lvl="1"/>
            <a:r>
              <a:rPr lang="nl-NL" dirty="0">
                <a:latin typeface="+mj-lt"/>
              </a:rPr>
              <a:t>Subcutaan = onder de huid</a:t>
            </a:r>
          </a:p>
          <a:p>
            <a:pPr lvl="1"/>
            <a:r>
              <a:rPr lang="nl-NL" dirty="0">
                <a:latin typeface="+mj-lt"/>
              </a:rPr>
              <a:t>Intraveneus = in ader</a:t>
            </a:r>
          </a:p>
          <a:p>
            <a:pPr lvl="1"/>
            <a:r>
              <a:rPr lang="nl-NL" dirty="0">
                <a:latin typeface="+mj-lt"/>
              </a:rPr>
              <a:t>Intramusculair = in de spier</a:t>
            </a:r>
          </a:p>
          <a:p>
            <a:r>
              <a:rPr lang="nl-NL" dirty="0">
                <a:latin typeface="+mj-lt"/>
              </a:rPr>
              <a:t>Soms lokale werking bij parenteraal:</a:t>
            </a:r>
          </a:p>
          <a:p>
            <a:pPr lvl="1"/>
            <a:r>
              <a:rPr lang="nl-NL" dirty="0">
                <a:latin typeface="+mj-lt"/>
              </a:rPr>
              <a:t>Intra-articulair = in gewricht</a:t>
            </a:r>
          </a:p>
          <a:p>
            <a:pPr lvl="1"/>
            <a:r>
              <a:rPr lang="nl-NL" dirty="0" err="1">
                <a:latin typeface="+mj-lt"/>
              </a:rPr>
              <a:t>Intracardiaal</a:t>
            </a:r>
            <a:r>
              <a:rPr lang="nl-NL" dirty="0">
                <a:latin typeface="+mj-lt"/>
              </a:rPr>
              <a:t> = in hart</a:t>
            </a:r>
          </a:p>
          <a:p>
            <a:pPr lvl="1"/>
            <a:r>
              <a:rPr lang="nl-NL" dirty="0">
                <a:latin typeface="+mj-lt"/>
              </a:rPr>
              <a:t>Intralumbaal/epiduraal = bij ruggenmerg</a:t>
            </a:r>
          </a:p>
        </p:txBody>
      </p:sp>
      <p:sp>
        <p:nvSpPr>
          <p:cNvPr id="11269" name="Tijdelijke aanduiding voor dianumm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002D3D6B-3C36-44A9-9BEB-5F6521804F91}" type="slidenum">
              <a:rPr lang="nl-NL" smtClean="0">
                <a:solidFill>
                  <a:srgbClr val="292929"/>
                </a:solidFill>
              </a:rPr>
              <a:pPr eaLnBrk="1" hangingPunct="1"/>
              <a:t>10</a:t>
            </a:fld>
            <a:endParaRPr lang="nl-NL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643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Farmacotherapie</a:t>
            </a:r>
          </a:p>
        </p:txBody>
      </p:sp>
      <p:sp>
        <p:nvSpPr>
          <p:cNvPr id="4099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latin typeface="+mj-lt"/>
              </a:rPr>
              <a:t>De behandeling van ziekten met geneesmiddelen</a:t>
            </a:r>
          </a:p>
          <a:p>
            <a:pPr lvl="1"/>
            <a:r>
              <a:rPr lang="nl-NL" dirty="0">
                <a:latin typeface="+mj-lt"/>
              </a:rPr>
              <a:t>Farmacon = geneesmiddel</a:t>
            </a:r>
          </a:p>
          <a:p>
            <a:pPr lvl="1"/>
            <a:r>
              <a:rPr lang="nl-NL" dirty="0">
                <a:latin typeface="+mj-lt"/>
              </a:rPr>
              <a:t>Therapie = behandeling</a:t>
            </a:r>
          </a:p>
        </p:txBody>
      </p:sp>
      <p:sp>
        <p:nvSpPr>
          <p:cNvPr id="4101" name="Tijdelijke aanduiding voor dianumm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E578199E-2EBC-4310-96FF-6303A53D7F4B}" type="slidenum">
              <a:rPr lang="nl-NL" smtClean="0">
                <a:solidFill>
                  <a:srgbClr val="292929"/>
                </a:solidFill>
              </a:rPr>
              <a:pPr eaLnBrk="1" hangingPunct="1"/>
              <a:t>2</a:t>
            </a:fld>
            <a:endParaRPr lang="nl-NL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860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latin typeface="+mj-lt"/>
              </a:rPr>
              <a:t>Toedieningsweg</a:t>
            </a:r>
          </a:p>
          <a:p>
            <a:pPr lvl="1"/>
            <a:r>
              <a:rPr lang="nl-NL" dirty="0">
                <a:latin typeface="+mj-lt"/>
              </a:rPr>
              <a:t>Op welke manier komt het geneesmiddel bij/in het lichaam</a:t>
            </a:r>
          </a:p>
          <a:p>
            <a:r>
              <a:rPr lang="nl-NL" dirty="0">
                <a:latin typeface="+mj-lt"/>
              </a:rPr>
              <a:t>Toedieningsvorm</a:t>
            </a:r>
          </a:p>
          <a:p>
            <a:pPr lvl="1"/>
            <a:r>
              <a:rPr lang="nl-NL" dirty="0">
                <a:latin typeface="+mj-lt"/>
              </a:rPr>
              <a:t>Wat is de vorm van het geneesmiddel?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5F1911-13F4-44B3-9764-B08637D5B35C}" type="slidenum">
              <a:rPr lang="nl-NL" smtClean="0">
                <a:solidFill>
                  <a:srgbClr val="292929"/>
                </a:solidFill>
              </a:rPr>
              <a:pPr>
                <a:defRPr/>
              </a:pPr>
              <a:t>3</a:t>
            </a:fld>
            <a:endParaRPr lang="nl-NL" dirty="0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097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Toedieningswegen</a:t>
            </a:r>
          </a:p>
        </p:txBody>
      </p:sp>
      <p:sp>
        <p:nvSpPr>
          <p:cNvPr id="512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latin typeface="+mj-lt"/>
              </a:rPr>
              <a:t>Lokaal</a:t>
            </a:r>
          </a:p>
          <a:p>
            <a:r>
              <a:rPr lang="nl-NL" dirty="0">
                <a:latin typeface="+mj-lt"/>
              </a:rPr>
              <a:t>Systemisch</a:t>
            </a:r>
          </a:p>
        </p:txBody>
      </p:sp>
      <p:sp>
        <p:nvSpPr>
          <p:cNvPr id="5125" name="Tijdelijke aanduiding voor dianumm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7C77E25A-BF71-4677-87D2-5DC92EE55CA4}" type="slidenum">
              <a:rPr lang="nl-NL" smtClean="0">
                <a:solidFill>
                  <a:srgbClr val="292929"/>
                </a:solidFill>
              </a:rPr>
              <a:pPr eaLnBrk="1" hangingPunct="1"/>
              <a:t>4</a:t>
            </a:fld>
            <a:endParaRPr lang="nl-NL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081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Lokale werking</a:t>
            </a:r>
          </a:p>
        </p:txBody>
      </p:sp>
      <p:sp>
        <p:nvSpPr>
          <p:cNvPr id="6147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latin typeface="+mj-lt"/>
              </a:rPr>
              <a:t>Lokaal</a:t>
            </a:r>
          </a:p>
          <a:p>
            <a:pPr lvl="1"/>
            <a:r>
              <a:rPr lang="nl-NL" dirty="0">
                <a:latin typeface="+mj-lt"/>
              </a:rPr>
              <a:t>Geneesmiddel toedienen direct op de plaats van werking</a:t>
            </a:r>
          </a:p>
          <a:p>
            <a:pPr lvl="1"/>
            <a:r>
              <a:rPr lang="nl-NL" dirty="0">
                <a:latin typeface="+mj-lt"/>
              </a:rPr>
              <a:t>Voordeel = minder kans op bijwerkingen elders in het lichaam</a:t>
            </a:r>
          </a:p>
          <a:p>
            <a:pPr lvl="1"/>
            <a:endParaRPr lang="nl-NL" dirty="0">
              <a:latin typeface="+mj-lt"/>
            </a:endParaRPr>
          </a:p>
        </p:txBody>
      </p:sp>
      <p:sp>
        <p:nvSpPr>
          <p:cNvPr id="6149" name="Tijdelijke aanduiding voor dianumm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066638AD-943B-4428-AB58-1B024F43F364}" type="slidenum">
              <a:rPr lang="nl-NL" smtClean="0">
                <a:solidFill>
                  <a:srgbClr val="292929"/>
                </a:solidFill>
              </a:rPr>
              <a:pPr eaLnBrk="1" hangingPunct="1"/>
              <a:t>5</a:t>
            </a:fld>
            <a:endParaRPr lang="nl-NL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630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Lokale werking</a:t>
            </a:r>
          </a:p>
        </p:txBody>
      </p:sp>
      <p:sp>
        <p:nvSpPr>
          <p:cNvPr id="7171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latin typeface="+mj-lt"/>
              </a:rPr>
              <a:t>Cutaan = op de huid</a:t>
            </a:r>
          </a:p>
          <a:p>
            <a:pPr lvl="1"/>
            <a:r>
              <a:rPr lang="nl-NL" dirty="0">
                <a:latin typeface="+mj-lt"/>
              </a:rPr>
              <a:t>Oppassen bij kinderen</a:t>
            </a:r>
          </a:p>
          <a:p>
            <a:pPr lvl="1"/>
            <a:r>
              <a:rPr lang="nl-NL" dirty="0">
                <a:latin typeface="+mj-lt"/>
              </a:rPr>
              <a:t>Huid van kinderen is beter doorlaatbaar</a:t>
            </a:r>
          </a:p>
          <a:p>
            <a:r>
              <a:rPr lang="nl-NL" dirty="0">
                <a:latin typeface="+mj-lt"/>
              </a:rPr>
              <a:t>Inhalatie</a:t>
            </a:r>
          </a:p>
          <a:p>
            <a:pPr lvl="1"/>
            <a:r>
              <a:rPr lang="nl-NL" dirty="0">
                <a:latin typeface="+mj-lt"/>
              </a:rPr>
              <a:t>Via de luchtpijp (pulmonaal) of neusholte (nasaal)</a:t>
            </a:r>
          </a:p>
          <a:p>
            <a:r>
              <a:rPr lang="nl-NL" dirty="0">
                <a:latin typeface="+mj-lt"/>
              </a:rPr>
              <a:t>Slijmvliezen </a:t>
            </a:r>
          </a:p>
          <a:p>
            <a:pPr lvl="1"/>
            <a:r>
              <a:rPr lang="nl-NL" dirty="0">
                <a:latin typeface="+mj-lt"/>
              </a:rPr>
              <a:t>Mond, oren, ogen, vagina </a:t>
            </a:r>
          </a:p>
        </p:txBody>
      </p:sp>
      <p:sp>
        <p:nvSpPr>
          <p:cNvPr id="7173" name="Tijdelijke aanduiding voor dianumm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38AF21DF-660B-4DE7-9CA4-DA889B6E14F0}" type="slidenum">
              <a:rPr lang="nl-NL" smtClean="0">
                <a:solidFill>
                  <a:srgbClr val="292929"/>
                </a:solidFill>
              </a:rPr>
              <a:pPr eaLnBrk="1" hangingPunct="1"/>
              <a:t>6</a:t>
            </a:fld>
            <a:endParaRPr lang="nl-NL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797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cs typeface="Arial" charset="0"/>
              </a:rPr>
              <a:t>Systemische werking</a:t>
            </a:r>
          </a:p>
        </p:txBody>
      </p:sp>
      <p:sp>
        <p:nvSpPr>
          <p:cNvPr id="8195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800" dirty="0">
                <a:latin typeface="+mj-lt"/>
                <a:cs typeface="Arial" charset="0"/>
              </a:rPr>
              <a:t>Via bloedsomloop naar plaats waar het moet werken</a:t>
            </a:r>
          </a:p>
          <a:p>
            <a:r>
              <a:rPr lang="nl-NL" sz="2800" dirty="0">
                <a:latin typeface="+mj-lt"/>
                <a:cs typeface="Arial" charset="0"/>
              </a:rPr>
              <a:t>Inname via mond &gt; maag &gt; dunne darm </a:t>
            </a:r>
          </a:p>
          <a:p>
            <a:endParaRPr lang="nl-NL" dirty="0">
              <a:latin typeface="Arial" charset="0"/>
              <a:cs typeface="Arial" charset="0"/>
            </a:endParaRPr>
          </a:p>
        </p:txBody>
      </p:sp>
      <p:sp>
        <p:nvSpPr>
          <p:cNvPr id="8197" name="Tijdelijke aanduiding voor dianumm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515DE231-AF9C-4F25-ADC2-E25537466027}" type="slidenum">
              <a:rPr lang="nl-NL" smtClean="0">
                <a:solidFill>
                  <a:srgbClr val="292929"/>
                </a:solidFill>
                <a:latin typeface="Arial" charset="0"/>
                <a:cs typeface="Arial" charset="0"/>
              </a:rPr>
              <a:pPr eaLnBrk="1" hangingPunct="1"/>
              <a:t>7</a:t>
            </a:fld>
            <a:endParaRPr lang="nl-NL">
              <a:solidFill>
                <a:srgbClr val="292929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217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Systemische werking</a:t>
            </a:r>
          </a:p>
        </p:txBody>
      </p:sp>
      <p:sp>
        <p:nvSpPr>
          <p:cNvPr id="9219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latin typeface="+mj-lt"/>
              </a:rPr>
              <a:t>Oraal = via de mond</a:t>
            </a:r>
          </a:p>
          <a:p>
            <a:pPr lvl="1"/>
            <a:r>
              <a:rPr lang="nl-NL" dirty="0">
                <a:latin typeface="+mj-lt"/>
              </a:rPr>
              <a:t>Per oraal, per os</a:t>
            </a:r>
          </a:p>
          <a:p>
            <a:r>
              <a:rPr lang="nl-NL" dirty="0">
                <a:latin typeface="+mj-lt"/>
              </a:rPr>
              <a:t>Sublinguaal/oromucosaal = onder de tong</a:t>
            </a:r>
          </a:p>
          <a:p>
            <a:pPr lvl="1"/>
            <a:r>
              <a:rPr lang="nl-NL" dirty="0">
                <a:latin typeface="+mj-lt"/>
              </a:rPr>
              <a:t>Snelle werking, door slijmvlies onder de tong</a:t>
            </a:r>
          </a:p>
          <a:p>
            <a:pPr lvl="1"/>
            <a:r>
              <a:rPr lang="nl-NL" dirty="0">
                <a:latin typeface="+mj-lt"/>
              </a:rPr>
              <a:t>Voor weinig geneesmiddelen geschikt</a:t>
            </a:r>
          </a:p>
        </p:txBody>
      </p:sp>
      <p:sp>
        <p:nvSpPr>
          <p:cNvPr id="9221" name="Tijdelijke aanduiding voor dianumm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667B8F68-1DB5-402D-AE9E-BD549EB6D209}" type="slidenum">
              <a:rPr lang="nl-NL" smtClean="0">
                <a:solidFill>
                  <a:srgbClr val="292929"/>
                </a:solidFill>
              </a:rPr>
              <a:pPr eaLnBrk="1" hangingPunct="1"/>
              <a:t>8</a:t>
            </a:fld>
            <a:endParaRPr lang="nl-NL">
              <a:solidFill>
                <a:srgbClr val="2929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824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Systemische werking</a:t>
            </a:r>
          </a:p>
        </p:txBody>
      </p:sp>
      <p:sp>
        <p:nvSpPr>
          <p:cNvPr id="1024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latin typeface="+mj-lt"/>
              </a:rPr>
              <a:t>Rectaal = via de anus, rectum</a:t>
            </a:r>
          </a:p>
          <a:p>
            <a:pPr lvl="1"/>
            <a:r>
              <a:rPr lang="nl-NL" dirty="0">
                <a:latin typeface="+mj-lt"/>
              </a:rPr>
              <a:t>Zetpil (suppositorium), microklysma (</a:t>
            </a:r>
            <a:r>
              <a:rPr lang="nl-NL" dirty="0" err="1">
                <a:latin typeface="+mj-lt"/>
              </a:rPr>
              <a:t>rectiole</a:t>
            </a:r>
            <a:r>
              <a:rPr lang="nl-NL" dirty="0">
                <a:latin typeface="+mj-lt"/>
              </a:rPr>
              <a:t>), klysma</a:t>
            </a:r>
          </a:p>
          <a:p>
            <a:pPr lvl="1"/>
            <a:r>
              <a:rPr lang="nl-NL" dirty="0">
                <a:latin typeface="+mj-lt"/>
              </a:rPr>
              <a:t>Wanneer rectaal????</a:t>
            </a:r>
          </a:p>
          <a:p>
            <a:pPr lvl="1"/>
            <a:endParaRPr lang="nl-NL" dirty="0">
              <a:latin typeface="+mj-lt"/>
            </a:endParaRPr>
          </a:p>
          <a:p>
            <a:pPr lvl="1"/>
            <a:endParaRPr lang="nl-NL" dirty="0">
              <a:latin typeface="+mj-lt"/>
            </a:endParaRPr>
          </a:p>
          <a:p>
            <a:r>
              <a:rPr lang="nl-NL" dirty="0">
                <a:latin typeface="+mj-lt"/>
              </a:rPr>
              <a:t>Transdermaal = </a:t>
            </a:r>
            <a:r>
              <a:rPr lang="nl-NL" b="1" dirty="0">
                <a:latin typeface="+mj-lt"/>
              </a:rPr>
              <a:t>door</a:t>
            </a:r>
            <a:r>
              <a:rPr lang="nl-NL" dirty="0">
                <a:latin typeface="+mj-lt"/>
              </a:rPr>
              <a:t> de huid</a:t>
            </a:r>
          </a:p>
          <a:p>
            <a:pPr lvl="1"/>
            <a:r>
              <a:rPr lang="nl-NL" dirty="0">
                <a:latin typeface="+mj-lt"/>
              </a:rPr>
              <a:t>Pleister/zalf</a:t>
            </a:r>
          </a:p>
        </p:txBody>
      </p:sp>
      <p:sp>
        <p:nvSpPr>
          <p:cNvPr id="10245" name="Tijdelijke aanduiding voor dianumm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2A415682-65F9-42F5-9372-2745ACF8273D}" type="slidenum">
              <a:rPr lang="nl-NL" smtClean="0">
                <a:solidFill>
                  <a:srgbClr val="292929"/>
                </a:solidFill>
              </a:rPr>
              <a:pPr eaLnBrk="1" hangingPunct="1"/>
              <a:t>9</a:t>
            </a:fld>
            <a:endParaRPr lang="nl-NL">
              <a:solidFill>
                <a:srgbClr val="292929"/>
              </a:solidFill>
            </a:endParaRPr>
          </a:p>
        </p:txBody>
      </p:sp>
      <p:pic>
        <p:nvPicPr>
          <p:cNvPr id="102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2997200"/>
            <a:ext cx="2314575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3452522"/>
      </p:ext>
    </p:extLst>
  </p:cSld>
  <p:clrMapOvr>
    <a:masterClrMapping/>
  </p:clrMapOvr>
</p:sld>
</file>

<file path=ppt/theme/theme1.xml><?xml version="1.0" encoding="utf-8"?>
<a:theme xmlns:a="http://schemas.openxmlformats.org/drawingml/2006/main" name="As">
  <a:themeElements>
    <a:clrScheme name="A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Kantoor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696</TotalTime>
  <Words>300</Words>
  <Application>Microsoft Office PowerPoint</Application>
  <PresentationFormat>Diavoorstelling (4:3)</PresentationFormat>
  <Paragraphs>76</Paragraphs>
  <Slides>10</Slides>
  <Notes>9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Cambria</vt:lpstr>
      <vt:lpstr>Comic Sans MS</vt:lpstr>
      <vt:lpstr>Times New Roman</vt:lpstr>
      <vt:lpstr>Wingdings</vt:lpstr>
      <vt:lpstr>As</vt:lpstr>
      <vt:lpstr>Toedieningswegen en toedieningsvormen</vt:lpstr>
      <vt:lpstr>Farmacotherapie</vt:lpstr>
      <vt:lpstr>PowerPoint-presentatie</vt:lpstr>
      <vt:lpstr>Toedieningswegen</vt:lpstr>
      <vt:lpstr>Lokale werking</vt:lpstr>
      <vt:lpstr>Lokale werking</vt:lpstr>
      <vt:lpstr>Systemische werking</vt:lpstr>
      <vt:lpstr>Systemische werking</vt:lpstr>
      <vt:lpstr>Systemische werking</vt:lpstr>
      <vt:lpstr>Systemische werking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Toedieningswegen en toedieningsvormen</dc:title>
  <dc:creator>gebruiker</dc:creator>
  <cp:lastModifiedBy>Nanda Boekhoudt</cp:lastModifiedBy>
  <cp:revision>102</cp:revision>
  <dcterms:created xsi:type="dcterms:W3CDTF">2012-09-12T12:11:24Z</dcterms:created>
  <dcterms:modified xsi:type="dcterms:W3CDTF">2016-09-21T20:06:45Z</dcterms:modified>
</cp:coreProperties>
</file>